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23"/>
  </p:notesMasterIdLst>
  <p:handoutMasterIdLst>
    <p:handoutMasterId r:id="rId24"/>
  </p:handoutMasterIdLst>
  <p:sldIdLst>
    <p:sldId id="256" r:id="rId2"/>
    <p:sldId id="733" r:id="rId3"/>
    <p:sldId id="724" r:id="rId4"/>
    <p:sldId id="723" r:id="rId5"/>
    <p:sldId id="749" r:id="rId6"/>
    <p:sldId id="748" r:id="rId7"/>
    <p:sldId id="722" r:id="rId8"/>
    <p:sldId id="727" r:id="rId9"/>
    <p:sldId id="734" r:id="rId10"/>
    <p:sldId id="704" r:id="rId11"/>
    <p:sldId id="728" r:id="rId12"/>
    <p:sldId id="738" r:id="rId13"/>
    <p:sldId id="739" r:id="rId14"/>
    <p:sldId id="740" r:id="rId15"/>
    <p:sldId id="729" r:id="rId16"/>
    <p:sldId id="743" r:id="rId17"/>
    <p:sldId id="735" r:id="rId18"/>
    <p:sldId id="730" r:id="rId19"/>
    <p:sldId id="736" r:id="rId20"/>
    <p:sldId id="737" r:id="rId21"/>
    <p:sldId id="731" r:id="rId22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B2C1"/>
    <a:srgbClr val="96F371"/>
    <a:srgbClr val="6AB5FA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34580" autoAdjust="0"/>
    <p:restoredTop sz="86410" autoAdjust="0"/>
  </p:normalViewPr>
  <p:slideViewPr>
    <p:cSldViewPr>
      <p:cViewPr varScale="1">
        <p:scale>
          <a:sx n="67" d="100"/>
          <a:sy n="67" d="100"/>
        </p:scale>
        <p:origin x="532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1772"/>
    </p:cViewPr>
  </p:sorterViewPr>
  <p:notesViewPr>
    <p:cSldViewPr>
      <p:cViewPr varScale="1">
        <p:scale>
          <a:sx n="80" d="100"/>
          <a:sy n="80" d="100"/>
        </p:scale>
        <p:origin x="-1974" y="-84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A8A85614-A79E-41F2-B509-7A4A9550603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301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56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6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911B1B19-18A7-46BE-88D9-2164BF8B47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128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wordmark3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228600"/>
            <a:ext cx="1971675" cy="328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8" descr="isr_logo_308_r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90800" y="1676400"/>
            <a:ext cx="3886200" cy="141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3429000"/>
            <a:ext cx="8382000" cy="838200"/>
          </a:xfrm>
        </p:spPr>
        <p:txBody>
          <a:bodyPr/>
          <a:lstStyle>
            <a:lvl1pPr>
              <a:defRPr b="1">
                <a:solidFill>
                  <a:srgbClr val="005481"/>
                </a:solidFill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343400"/>
            <a:ext cx="6400800" cy="533400"/>
          </a:xfrm>
        </p:spPr>
        <p:txBody>
          <a:bodyPr/>
          <a:lstStyle>
            <a:lvl1pPr marL="0" indent="0" algn="ctr">
              <a:buFont typeface="Times" charset="0"/>
              <a:buNone/>
              <a:defRPr sz="2500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685800" y="1828800"/>
            <a:ext cx="7772400" cy="158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" name="Straight Connector 7"/>
          <p:cNvCxnSpPr/>
          <p:nvPr/>
        </p:nvCxnSpPr>
        <p:spPr bwMode="auto">
          <a:xfrm>
            <a:off x="685800" y="6019800"/>
            <a:ext cx="7772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57600" y="6324600"/>
            <a:ext cx="1143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43F038F-B3AC-45EB-9E06-50685942F90C}" type="slidenum">
              <a:rPr lang="en-US" sz="1100" smtClean="0"/>
              <a:pPr algn="ctr"/>
              <a:t>‹#›</a:t>
            </a:fld>
            <a:endParaRPr lang="en-US" sz="11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28" name="Picture 8" descr="isr_logo_308_r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391400" y="6096000"/>
            <a:ext cx="1600200" cy="582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1" descr="CMU_logo_horiz_187 red.jpg"/>
          <p:cNvPicPr>
            <a:picLocks noChangeAspect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96850" y="153988"/>
            <a:ext cx="3736975" cy="334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533400" y="6324600"/>
            <a:ext cx="1981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©</a:t>
            </a:r>
            <a:r>
              <a:rPr lang="en-US" sz="1000" baseline="0" dirty="0"/>
              <a:t> Len Bass 2020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D7182-BB52-4CF0-A36C-C46EBEAA4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3429000"/>
            <a:ext cx="8305800" cy="838200"/>
          </a:xfrm>
        </p:spPr>
        <p:txBody>
          <a:bodyPr/>
          <a:lstStyle/>
          <a:p>
            <a:r>
              <a:rPr lang="en-US" sz="3600" dirty="0"/>
              <a:t>Applied Distributed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E9098-FF14-4327-B419-7B00126A6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648200"/>
            <a:ext cx="6400800" cy="533400"/>
          </a:xfrm>
        </p:spPr>
        <p:txBody>
          <a:bodyPr/>
          <a:lstStyle/>
          <a:p>
            <a:r>
              <a:rPr lang="en-US" dirty="0"/>
              <a:t>Infrastructure Security 2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898A13A-4BB0-4D00-863E-28472F8E0B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51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0"/>
    </mc:Choice>
    <mc:Fallback>
      <p:transition spd="slow" advTm="64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>
          <a:xfrm>
            <a:off x="1009650" y="533400"/>
            <a:ext cx="7704138" cy="1066800"/>
          </a:xfrm>
        </p:spPr>
        <p:txBody>
          <a:bodyPr/>
          <a:lstStyle/>
          <a:p>
            <a:r>
              <a:rPr lang="en-US" altLang="en-US" dirty="0">
                <a:ln>
                  <a:noFill/>
                </a:ln>
              </a:rPr>
              <a:t>SSH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>
          <a:xfrm>
            <a:off x="982663" y="1752600"/>
            <a:ext cx="7704137" cy="4246563"/>
          </a:xfrm>
        </p:spPr>
        <p:txBody>
          <a:bodyPr/>
          <a:lstStyle/>
          <a:p>
            <a:r>
              <a:rPr lang="en-US" altLang="en-US" sz="2400" dirty="0"/>
              <a:t>Secure Shell (SSH) is a standard protocol and supporting software that enables the control of one computer remotely from another</a:t>
            </a:r>
          </a:p>
          <a:p>
            <a:r>
              <a:rPr lang="en-US" altLang="en-US" sz="2400" dirty="0"/>
              <a:t>Uses public/private key but SSH is unrelated to PKI and TLS</a:t>
            </a:r>
          </a:p>
          <a:p>
            <a:r>
              <a:rPr lang="en-US" altLang="en-US" sz="2400" dirty="0"/>
              <a:t>SSH has a concept of “known addresses” that allows logging into remote computer without a password. </a:t>
            </a:r>
          </a:p>
          <a:p>
            <a:r>
              <a:rPr lang="en-US" altLang="en-US" sz="2400" dirty="0"/>
              <a:t>SSH is used by tools to provision and manage collections of computers. It is also used in Virtual Private Networks. Both topics are covered in DevOps course.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5ED3D73-BF35-43C2-BDA9-1E9C54B0F9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19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564"/>
    </mc:Choice>
    <mc:Fallback>
      <p:transition spd="slow" advTm="88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A57F7-16F6-461C-B6C5-C504F999D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vs 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700E6-1FAD-49C3-AAC5-F62915596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TLS allows communication between</a:t>
            </a:r>
            <a:r>
              <a:rPr lang="en-US" sz="2400" baseline="0" dirty="0"/>
              <a:t> two arbitrary parties using PKI</a:t>
            </a:r>
          </a:p>
          <a:p>
            <a:r>
              <a:rPr lang="en-US" sz="2400" baseline="0" dirty="0"/>
              <a:t>SSH allows communication where one party knows the IP address it wishes to communicate with</a:t>
            </a:r>
          </a:p>
          <a:p>
            <a:r>
              <a:rPr lang="en-US" sz="2400" baseline="0" dirty="0"/>
              <a:t>Could TLS be used instead of SSH? Yes, but:</a:t>
            </a:r>
          </a:p>
          <a:p>
            <a:pPr lvl="1"/>
            <a:r>
              <a:rPr lang="en-US" sz="2400" dirty="0"/>
              <a:t>They have different historical roots and SSH</a:t>
            </a:r>
            <a:r>
              <a:rPr lang="en-US" sz="2400" baseline="0" dirty="0"/>
              <a:t> is very embedded in practice</a:t>
            </a:r>
          </a:p>
          <a:p>
            <a:pPr lvl="1"/>
            <a:r>
              <a:rPr lang="en-US" sz="2400" dirty="0"/>
              <a:t>Using TLS</a:t>
            </a:r>
            <a:r>
              <a:rPr lang="en-US" sz="2400" baseline="0" dirty="0"/>
              <a:t> would require having certificates for many more machines. </a:t>
            </a:r>
          </a:p>
          <a:p>
            <a:pPr lvl="1"/>
            <a:endParaRPr lang="en-US" sz="2400" baseline="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9FA99C4-DCAC-411C-8D56-933F57C864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33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79"/>
    </mc:Choice>
    <mc:Fallback>
      <p:transition spd="slow" advTm="50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13DFB-29D8-451E-84FA-CCDA2E3CF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8C133-2F94-4E73-82D4-99D1C4C01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</a:t>
            </a:r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 Exchange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Transport Level Security (TLS)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Secure Shell (SSH)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sz="2800" b="1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Secure File Transfer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Intrusion Detection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62CBEAD-D481-44E1-A2A6-68481B6B13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447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0"/>
    </mc:Choice>
    <mc:Fallback>
      <p:transition spd="slow" advTm="2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343E6-5EB9-4D59-955F-94C5FD337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Transfer Protocol (FTP)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17481-6EC3-4C7B-ACA5-67F8D1E1C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i="0" dirty="0">
                <a:solidFill>
                  <a:schemeClr val="tx1"/>
                </a:solidFill>
                <a:effectLst/>
              </a:rPr>
              <a:t>FTP</a:t>
            </a:r>
            <a:r>
              <a:rPr lang="en-US" sz="2800" b="0" i="0" dirty="0">
                <a:solidFill>
                  <a:schemeClr val="tx1"/>
                </a:solidFill>
                <a:effectLst/>
              </a:rPr>
              <a:t> is a standard </a:t>
            </a:r>
            <a:r>
              <a:rPr lang="en-US" sz="2800" b="0" i="0" u="none" strike="noStrike" dirty="0">
                <a:solidFill>
                  <a:schemeClr val="tx1"/>
                </a:solidFill>
                <a:effectLst/>
              </a:rPr>
              <a:t>network protocol</a:t>
            </a:r>
            <a:r>
              <a:rPr lang="en-US" sz="2800" b="0" i="0" dirty="0">
                <a:solidFill>
                  <a:schemeClr val="tx1"/>
                </a:solidFill>
                <a:effectLst/>
              </a:rPr>
              <a:t> used for the transfer of </a:t>
            </a:r>
            <a:r>
              <a:rPr lang="en-US" sz="2800" b="0" i="0" u="none" strike="noStrike" dirty="0">
                <a:solidFill>
                  <a:schemeClr val="tx1"/>
                </a:solidFill>
                <a:effectLst/>
              </a:rPr>
              <a:t>computer files</a:t>
            </a:r>
            <a:r>
              <a:rPr lang="en-US" sz="2800" b="0" i="0" dirty="0">
                <a:solidFill>
                  <a:schemeClr val="tx1"/>
                </a:solidFill>
                <a:effectLst/>
              </a:rPr>
              <a:t> between </a:t>
            </a:r>
            <a:r>
              <a:rPr lang="en-US" sz="2800" b="0" i="0" u="none" strike="noStrike" dirty="0">
                <a:solidFill>
                  <a:schemeClr val="tx1"/>
                </a:solidFill>
                <a:effectLst/>
              </a:rPr>
              <a:t>a client and server</a:t>
            </a:r>
            <a:r>
              <a:rPr lang="en-US" sz="2800" b="0" i="0" dirty="0">
                <a:solidFill>
                  <a:schemeClr val="tx1"/>
                </a:solidFill>
                <a:effectLst/>
              </a:rPr>
              <a:t> on a </a:t>
            </a:r>
            <a:r>
              <a:rPr lang="en-US" sz="2800" b="0" i="0" u="none" strike="noStrike" dirty="0">
                <a:solidFill>
                  <a:schemeClr val="tx1"/>
                </a:solidFill>
                <a:effectLst/>
              </a:rPr>
              <a:t>computer network</a:t>
            </a:r>
            <a:r>
              <a:rPr lang="en-US" sz="2800" b="0" i="0" dirty="0">
                <a:solidFill>
                  <a:schemeClr val="tx1"/>
                </a:solidFill>
                <a:effectLst/>
              </a:rPr>
              <a:t>.</a:t>
            </a:r>
          </a:p>
          <a:p>
            <a:r>
              <a:rPr lang="en-US" sz="2800" dirty="0"/>
              <a:t>First version standardized in 1971</a:t>
            </a:r>
            <a:endParaRPr lang="en-US" sz="2800" b="0" i="0" dirty="0">
              <a:solidFill>
                <a:schemeClr val="tx1"/>
              </a:solidFill>
              <a:effectLst/>
            </a:endParaRPr>
          </a:p>
          <a:p>
            <a:r>
              <a:rPr lang="en-US" sz="2800" b="0" i="0" dirty="0">
                <a:solidFill>
                  <a:schemeClr val="tx1"/>
                </a:solidFill>
                <a:effectLst/>
              </a:rPr>
              <a:t>FTP is built on a client-server model </a:t>
            </a:r>
          </a:p>
          <a:p>
            <a:r>
              <a:rPr lang="en-US" sz="2800" dirty="0"/>
              <a:t>Transfer is not encrypted</a:t>
            </a:r>
          </a:p>
          <a:p>
            <a:r>
              <a:rPr lang="en-US" sz="2800" dirty="0"/>
              <a:t>Not secure.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0E36942-2F68-407E-8CA4-463AD36334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83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59"/>
    </mc:Choice>
    <mc:Fallback>
      <p:transition spd="slow" advTm="38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D3E47-A0DF-4F3E-A8A8-9F1B9B03A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Secure File Transfer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54175-F035-4434-A043-4EC84499F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Two families of secure file transfer building on FTP</a:t>
            </a:r>
          </a:p>
          <a:p>
            <a:pPr lvl="1"/>
            <a:r>
              <a:rPr lang="en-US" dirty="0"/>
              <a:t>FTPS </a:t>
            </a:r>
          </a:p>
          <a:p>
            <a:pPr lvl="1"/>
            <a:r>
              <a:rPr lang="en-US" dirty="0"/>
              <a:t>SFTP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8788C1D-DBF5-490C-BF05-FE09C78961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201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7"/>
    </mc:Choice>
    <mc:Fallback>
      <p:transition spd="slow" advTm="9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D3E47-A0DF-4F3E-A8A8-9F1B9B03A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54175-F035-4434-A043-4EC84499F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FTPS (FTP+TLS)</a:t>
            </a:r>
          </a:p>
          <a:p>
            <a:pPr lvl="1"/>
            <a:r>
              <a:rPr lang="en-US" sz="3200" dirty="0"/>
              <a:t>Operating system agnostic</a:t>
            </a:r>
          </a:p>
          <a:p>
            <a:pPr lvl="1"/>
            <a:r>
              <a:rPr lang="en-US" sz="3200" dirty="0"/>
              <a:t>Can transfer text or binary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293159E-D915-4395-A5E1-776C9C1660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34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80"/>
    </mc:Choice>
    <mc:Fallback>
      <p:transition spd="slow" advTm="16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4F290-DD96-4129-B65B-B4CC3B853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SFTP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1B862-BE62-4313-8667-A9E02B2A7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/>
              <a:t>SFTP (SSH + FTP)</a:t>
            </a:r>
          </a:p>
          <a:p>
            <a:pPr lvl="2"/>
            <a:r>
              <a:rPr lang="en-US" sz="2800"/>
              <a:t>Binary transfer only</a:t>
            </a:r>
          </a:p>
          <a:p>
            <a:pPr lvl="2"/>
            <a:r>
              <a:rPr lang="en-US" sz="2800"/>
              <a:t>Designed for Unix based</a:t>
            </a:r>
            <a:r>
              <a:rPr lang="en-US" sz="2800" baseline="0"/>
              <a:t> systems although there are utilities for other operating systems</a:t>
            </a:r>
          </a:p>
          <a:p>
            <a:pPr lvl="2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C713D5-EE06-468C-885F-206EE79F0C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51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31"/>
    </mc:Choice>
    <mc:Fallback>
      <p:transition spd="slow" advTm="199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13DFB-29D8-451E-84FA-CCDA2E3CF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8C133-2F94-4E73-82D4-99D1C4C01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  <a:effectLst/>
              </a:rPr>
              <a:t>Transport Level Security (TLS)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</a:rPr>
              <a:t>  Secure Shell (SSH)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</a:rPr>
              <a:t>  Secure File Transfer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</a:rPr>
              <a:t>  </a:t>
            </a:r>
            <a:r>
              <a:rPr lang="en-US" sz="2800" b="1" dirty="0">
                <a:solidFill>
                  <a:schemeClr val="tx1"/>
                </a:solidFill>
                <a:effectLst/>
              </a:rPr>
              <a:t>Intrusion Detection</a:t>
            </a:r>
            <a:endParaRPr lang="en-US" sz="28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8134BB0-3D0B-4D0D-875A-E8701748CF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87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7"/>
    </mc:Choice>
    <mc:Fallback>
      <p:transition spd="slow" advTm="3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64914-0352-4791-94B6-D4FE442C1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Intrusion Detection Systems (IDS)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3B51C-E874-4609-9986-2FF2DA099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Host based. </a:t>
            </a:r>
            <a:endParaRPr lang="en-US" sz="2800" baseline="0" dirty="0"/>
          </a:p>
          <a:p>
            <a:r>
              <a:rPr lang="en-US" sz="2800" baseline="0" dirty="0"/>
              <a:t>Network based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ED944D2-5954-4D77-B34A-EC7D4C7F00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327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73"/>
    </mc:Choice>
    <mc:Fallback>
      <p:transition spd="slow" advTm="6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97AEA-0029-4EC7-86CF-EF4E089D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 Based IDS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9D7E1-8809-4B1A-8B08-6EEFF7CAC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Better known as a virus scanner.</a:t>
            </a:r>
          </a:p>
          <a:p>
            <a:r>
              <a:rPr lang="en-US" sz="2800" dirty="0"/>
              <a:t>Runs on physical or virtual machine under control of an operating system.</a:t>
            </a:r>
          </a:p>
          <a:p>
            <a:r>
              <a:rPr lang="en-US" sz="2800" dirty="0"/>
              <a:t>Looks for anomalous signatures of files</a:t>
            </a:r>
          </a:p>
          <a:p>
            <a:r>
              <a:rPr lang="en-US" sz="2800" dirty="0"/>
              <a:t>Relies on a database of known attack signatures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C1091CC-2731-4FF6-B63F-C4E40D019B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92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06"/>
    </mc:Choice>
    <mc:Fallback>
      <p:transition spd="slow" advTm="33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13DFB-29D8-451E-84FA-CCDA2E3CF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8C133-2F94-4E73-82D4-99D1C4C01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sz="2800" b="1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Transport Level Security (TLS)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Secure Shell (SSH)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Secure File Transfer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Intrusion Detection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1271439-15A7-4FF1-B8A6-71BFEC3F40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02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4"/>
    </mc:Choice>
    <mc:Fallback>
      <p:transition spd="slow" advTm="5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B7441-D34D-4F81-8FEB-4CD33302C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 Based</a:t>
            </a:r>
            <a:r>
              <a:rPr lang="en-US" baseline="0" dirty="0"/>
              <a:t> IDS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67698-3A6A-4DF6-A4D6-6E38BCB62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Specialized machine that monitors all network  traffic</a:t>
            </a:r>
          </a:p>
          <a:p>
            <a:r>
              <a:rPr lang="en-US" sz="2400" dirty="0"/>
              <a:t>Looks for attack patterns</a:t>
            </a:r>
          </a:p>
          <a:p>
            <a:pPr lvl="1"/>
            <a:r>
              <a:rPr lang="en-US" sz="2400" dirty="0"/>
              <a:t>Port scans</a:t>
            </a:r>
          </a:p>
          <a:p>
            <a:pPr lvl="1"/>
            <a:r>
              <a:rPr lang="en-US" sz="2400" dirty="0"/>
              <a:t>Failed login</a:t>
            </a:r>
          </a:p>
          <a:p>
            <a:pPr lvl="1"/>
            <a:r>
              <a:rPr lang="en-US" sz="2400" dirty="0"/>
              <a:t>Other anomalous traffic patterns</a:t>
            </a:r>
          </a:p>
          <a:p>
            <a:pPr lvl="2"/>
            <a:r>
              <a:rPr lang="en-US" dirty="0"/>
              <a:t>May generate false positives</a:t>
            </a:r>
          </a:p>
          <a:p>
            <a:pPr lvl="2"/>
            <a:r>
              <a:rPr lang="en-US" dirty="0"/>
              <a:t>Because network traffic is very diffuse</a:t>
            </a:r>
            <a:r>
              <a:rPr lang="en-US" baseline="0" dirty="0"/>
              <a:t> difficult to detect anomalous patterns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8F13F36-776D-4194-A7E5-0B37796E85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45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37"/>
    </mc:Choice>
    <mc:Fallback>
      <p:transition spd="slow" advTm="53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D7A65-F4E9-466C-B250-BD9B1CDC9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348E6-3431-49A9-85A9-F09358BE8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8077200" cy="4038600"/>
          </a:xfrm>
        </p:spPr>
        <p:txBody>
          <a:bodyPr/>
          <a:lstStyle/>
          <a:p>
            <a:r>
              <a:rPr lang="en-US" sz="2400" dirty="0"/>
              <a:t>Diffie-Hellman supports secure communication even when there is an eavesdropper</a:t>
            </a:r>
          </a:p>
          <a:p>
            <a:r>
              <a:rPr lang="en-US" sz="2400" dirty="0"/>
              <a:t>TLS builds on Diffie-Hellman  to thwart man in the middle attacks</a:t>
            </a:r>
          </a:p>
          <a:p>
            <a:r>
              <a:rPr lang="en-US" sz="2400" dirty="0"/>
              <a:t>SSH allows one computer to control  another. Used heavily in operations</a:t>
            </a:r>
          </a:p>
          <a:p>
            <a:r>
              <a:rPr lang="en-US" sz="2400" dirty="0"/>
              <a:t>Secure file transfer is built on top of SSH or TLS</a:t>
            </a:r>
          </a:p>
          <a:p>
            <a:r>
              <a:rPr lang="en-US" sz="2400" dirty="0"/>
              <a:t>Intrusion detection systems can be either host based (anti virus) or network based (monitoring network traffic)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4309EBB-CF52-4392-B5B6-1E7A0AB24B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175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56"/>
    </mc:Choice>
    <mc:Fallback>
      <p:transition spd="slow" advTm="43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6678F-E739-4488-983B-48E13FA7E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 in the middle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B5098-A4FF-400F-80BE-CED22DDDD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You are in the airport scanning for an available ISP</a:t>
            </a:r>
          </a:p>
          <a:p>
            <a:r>
              <a:rPr lang="en-US" sz="2800" dirty="0"/>
              <a:t>You find “</a:t>
            </a:r>
            <a:r>
              <a:rPr lang="en-US" sz="2800" dirty="0" err="1"/>
              <a:t>freewifi</a:t>
            </a:r>
            <a:r>
              <a:rPr lang="en-US" sz="2800" dirty="0"/>
              <a:t>” and get</a:t>
            </a:r>
            <a:r>
              <a:rPr lang="en-US" sz="2800" baseline="0" dirty="0"/>
              <a:t> an IP address from them.</a:t>
            </a:r>
          </a:p>
          <a:p>
            <a:r>
              <a:rPr lang="en-US" sz="2800" baseline="0" dirty="0"/>
              <a:t>“</a:t>
            </a:r>
            <a:r>
              <a:rPr lang="en-US" sz="2800" baseline="0" dirty="0" err="1"/>
              <a:t>freewifi</a:t>
            </a:r>
            <a:r>
              <a:rPr lang="en-US" sz="2800" baseline="0" dirty="0"/>
              <a:t>” may be an attacker</a:t>
            </a:r>
          </a:p>
          <a:p>
            <a:r>
              <a:rPr lang="en-US" sz="2800" dirty="0"/>
              <a:t>“</a:t>
            </a:r>
            <a:r>
              <a:rPr lang="en-US" sz="2800" dirty="0" err="1"/>
              <a:t>freewifi</a:t>
            </a:r>
            <a:r>
              <a:rPr lang="en-US" sz="2800" dirty="0"/>
              <a:t>” can </a:t>
            </a:r>
          </a:p>
          <a:p>
            <a:pPr lvl="1"/>
            <a:r>
              <a:rPr lang="en-US" sz="2400" dirty="0"/>
              <a:t>modify messages to spoof the web site and steal your credentials</a:t>
            </a:r>
          </a:p>
          <a:p>
            <a:pPr lvl="1"/>
            <a:r>
              <a:rPr lang="en-US" sz="2400" dirty="0"/>
              <a:t>eavesdrop on your communication with a web site.</a:t>
            </a:r>
          </a:p>
          <a:p>
            <a:pPr marL="0" indent="0">
              <a:buNone/>
            </a:pPr>
            <a:endParaRPr lang="en-US" sz="2800" baseline="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61E7405-7C62-42C9-8527-8A5A246E12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50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99"/>
    </mc:Choice>
    <mc:Fallback>
      <p:transition spd="slow" advTm="34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51B30-FED2-40DE-9479-72C205A70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EF746-ED5B-43DB-BF42-1D4AA9FDC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TLS (Transport Layer Security) is the basis for https</a:t>
            </a:r>
          </a:p>
          <a:p>
            <a:r>
              <a:rPr lang="en-US" sz="2800" dirty="0"/>
              <a:t>Thwarts man-in-the-middle attacks</a:t>
            </a:r>
          </a:p>
          <a:p>
            <a:pPr lvl="0"/>
            <a:r>
              <a:rPr lang="en-US" sz="2800" dirty="0"/>
              <a:t>Used in </a:t>
            </a:r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browsing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email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instant messaging, and voice over </a:t>
            </a:r>
            <a:r>
              <a:rPr lang="en-US" sz="3200" b="0" i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IP.</a:t>
            </a:r>
            <a:endParaRPr lang="en-US" sz="3200" b="0" i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35E4965-D6B0-43A0-BD24-A58C64B902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164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69"/>
    </mc:Choice>
    <mc:Fallback>
      <p:transition spd="slow" advTm="24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694E4-6BCC-4DA0-B442-5BCD8618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Overview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C26D573-716D-4F6A-9000-DC9E51BF4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21551" y="2136458"/>
            <a:ext cx="1555249" cy="933149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C2D889B1-D955-41D2-BD2B-7AB4F89D6696}"/>
              </a:ext>
            </a:extLst>
          </p:cNvPr>
          <p:cNvGrpSpPr/>
          <p:nvPr/>
        </p:nvGrpSpPr>
        <p:grpSpPr>
          <a:xfrm>
            <a:off x="5172643" y="1916668"/>
            <a:ext cx="1151957" cy="1581972"/>
            <a:chOff x="1981200" y="3794387"/>
            <a:chExt cx="1151957" cy="1581972"/>
          </a:xfrm>
        </p:grpSpPr>
        <p:pic>
          <p:nvPicPr>
            <p:cNvPr id="4" name="Content Placeholder 3">
              <a:extLst>
                <a:ext uri="{FF2B5EF4-FFF2-40B4-BE49-F238E27FC236}">
                  <a16:creationId xmlns:a16="http://schemas.microsoft.com/office/drawing/2014/main" id="{C8DF7B00-85A3-4DE2-8D98-94D6B76769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 bwMode="auto">
            <a:xfrm>
              <a:off x="1981200" y="3794387"/>
              <a:ext cx="1151957" cy="12441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CDA74E-2684-457D-8A5B-64079CC2C353}"/>
                </a:ext>
              </a:extLst>
            </p:cNvPr>
            <p:cNvSpPr txBox="1"/>
            <p:nvPr/>
          </p:nvSpPr>
          <p:spPr>
            <a:xfrm>
              <a:off x="2286000" y="5007027"/>
              <a:ext cx="6270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Bob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5FDC8CA-53CD-45EE-BAFA-1BCAC94E41BA}"/>
              </a:ext>
            </a:extLst>
          </p:cNvPr>
          <p:cNvGrpSpPr/>
          <p:nvPr/>
        </p:nvGrpSpPr>
        <p:grpSpPr>
          <a:xfrm>
            <a:off x="2057401" y="1916668"/>
            <a:ext cx="1041400" cy="1522271"/>
            <a:chOff x="2057401" y="2057400"/>
            <a:chExt cx="1041400" cy="152227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75E7E03-640C-4773-BE0A-E252CCC49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057401" y="2057400"/>
              <a:ext cx="1041400" cy="112471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682988A-3E65-4161-A20F-A80E9A1A388C}"/>
                </a:ext>
              </a:extLst>
            </p:cNvPr>
            <p:cNvSpPr txBox="1"/>
            <p:nvPr/>
          </p:nvSpPr>
          <p:spPr>
            <a:xfrm>
              <a:off x="2209801" y="3210339"/>
              <a:ext cx="728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Alice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0DCF27B-2916-437E-9B94-57E102CA160C}"/>
              </a:ext>
            </a:extLst>
          </p:cNvPr>
          <p:cNvSpPr txBox="1"/>
          <p:nvPr/>
        </p:nvSpPr>
        <p:spPr>
          <a:xfrm>
            <a:off x="3124200" y="2983468"/>
            <a:ext cx="1971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TLS Handshake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2FD66C-D366-4636-BCB6-94D68E6F40F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243"/>
          <a:stretch/>
        </p:blipFill>
        <p:spPr>
          <a:xfrm rot="5400000">
            <a:off x="3627534" y="3554293"/>
            <a:ext cx="765077" cy="3618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878D0D9-46FC-47FC-9401-3703E4CAB341}"/>
              </a:ext>
            </a:extLst>
          </p:cNvPr>
          <p:cNvSpPr txBox="1"/>
          <p:nvPr/>
        </p:nvSpPr>
        <p:spPr>
          <a:xfrm>
            <a:off x="2209800" y="4038600"/>
            <a:ext cx="4665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Symmetric key is output of handshake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5CA71D-AEDC-4469-8EB1-58C76034B537}"/>
              </a:ext>
            </a:extLst>
          </p:cNvPr>
          <p:cNvSpPr txBox="1"/>
          <p:nvPr/>
        </p:nvSpPr>
        <p:spPr>
          <a:xfrm>
            <a:off x="762000" y="4572000"/>
            <a:ext cx="7620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Symmetric key is used to encrypt actual messages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Discarded after session completes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Another session will generate a different key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839BBEA-9AD2-495E-A1FA-7541894F38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639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698"/>
    </mc:Choice>
    <mc:Fallback>
      <p:transition spd="slow" advTm="77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44795-991C-4A52-9D2A-E7161DB21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Handshake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0D8F8-DF10-425E-8408-7167E748D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Establish identify</a:t>
            </a:r>
          </a:p>
          <a:p>
            <a:pPr lvl="1"/>
            <a:r>
              <a:rPr lang="en-US" baseline="0" dirty="0"/>
              <a:t>Uses certificates which depend on public/private keys</a:t>
            </a:r>
          </a:p>
          <a:p>
            <a:pPr lvl="1"/>
            <a:r>
              <a:rPr lang="en-US" baseline="0" dirty="0"/>
              <a:t>Because certificates are digitally signed, they can neither be modified or spoofed</a:t>
            </a:r>
          </a:p>
          <a:p>
            <a:pPr lvl="0"/>
            <a:r>
              <a:rPr lang="en-US" baseline="0" dirty="0"/>
              <a:t>Use Diffie-Hellman</a:t>
            </a:r>
            <a:r>
              <a:rPr lang="en-US" dirty="0"/>
              <a:t> algorithm to create</a:t>
            </a:r>
            <a:r>
              <a:rPr lang="en-US" baseline="0" dirty="0"/>
              <a:t> session key for symmetric encryption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5767D7F-FAC9-4E24-8B46-91E8714FA3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27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51"/>
    </mc:Choice>
    <mc:Fallback>
      <p:transition spd="slow" advTm="32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Diffie-Hellman (intuitively)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4495800" y="1549470"/>
          <a:ext cx="4430949" cy="4662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4" imgW="6034816" imgH="4663230" progId="AcroExch.Document.DC">
                  <p:embed/>
                </p:oleObj>
              </mc:Choice>
              <mc:Fallback>
                <p:oleObj name="Acrobat Document" r:id="rId4" imgW="6034816" imgH="4663230" progId="AcroExch.Document.DC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95800" y="1549470"/>
                        <a:ext cx="4430949" cy="4662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066800" y="1981200"/>
            <a:ext cx="388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Alice and Bob agree on a common color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Each chooses a secret color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Each mixes their secret color with the common color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Each sends their mixture to the other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Each now adds their secret color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Alice and Bob end up with the same color but decoding it is difficult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This color is the shared key for symmetric encryption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5589A41-17FF-440D-869A-DE2B8B3EDC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228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460"/>
    </mc:Choice>
    <mc:Fallback>
      <p:transition spd="slow" advTm="95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CCA17-2CD9-4A3C-8448-6B7DEB96D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Thwarting man in the middle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9CD22-16E9-4E60-BA5A-4F7417083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8001000" cy="4038600"/>
          </a:xfrm>
        </p:spPr>
        <p:txBody>
          <a:bodyPr/>
          <a:lstStyle/>
          <a:p>
            <a:r>
              <a:rPr lang="en-US" sz="2800" dirty="0"/>
              <a:t>Man in the middle may see all messages but </a:t>
            </a:r>
          </a:p>
          <a:p>
            <a:pPr lvl="1"/>
            <a:r>
              <a:rPr lang="en-US" dirty="0"/>
              <a:t>Credential is digitally signed so it cannot be modified</a:t>
            </a:r>
          </a:p>
          <a:p>
            <a:pPr lvl="1"/>
            <a:r>
              <a:rPr lang="en-US" dirty="0"/>
              <a:t>Diffie-Hellman protects against eavesdropper (the man in the middle)</a:t>
            </a:r>
          </a:p>
          <a:p>
            <a:r>
              <a:rPr lang="en-US" sz="2800" dirty="0"/>
              <a:t>Your communication</a:t>
            </a:r>
            <a:r>
              <a:rPr lang="en-US" sz="2800" baseline="0" dirty="0"/>
              <a:t> with web site is encrypted using key unknown to man in the middle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FFA10F7-E43D-4BDC-9DF8-180B0DF005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555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10"/>
    </mc:Choice>
    <mc:Fallback>
      <p:transition spd="slow" advTm="18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13DFB-29D8-451E-84FA-CCDA2E3CF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8C133-2F94-4E73-82D4-99D1C4C01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Transport Level Security (TLS)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800" b="1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Secure Shell (SSH)</a:t>
            </a:r>
          </a:p>
          <a:p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Secure File Transfer</a:t>
            </a:r>
          </a:p>
          <a:p>
            <a:r>
              <a:rPr lang="en-US" sz="28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Intrusion </a:t>
            </a:r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Detection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C71B04D-6BB2-47A1-95BA-47C0AE2562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18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4"/>
    </mc:Choice>
    <mc:Fallback>
      <p:transition spd="slow" advTm="5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Osaka"/>
        <a:cs typeface="Osaka"/>
      </a:majorFont>
      <a:minorFont>
        <a:latin typeface="Arial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Osaka" charset="0"/>
            <a:cs typeface="Osak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Osaka" charset="0"/>
            <a:cs typeface="Osaka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ISR Template</Template>
  <TotalTime>7902</TotalTime>
  <Words>755</Words>
  <Application>Microsoft Office PowerPoint</Application>
  <PresentationFormat>On-screen Show (4:3)</PresentationFormat>
  <Paragraphs>111</Paragraphs>
  <Slides>21</Slides>
  <Notes>0</Notes>
  <HiddenSlides>0</HiddenSlides>
  <MMClips>21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Times</vt:lpstr>
      <vt:lpstr>Verdana</vt:lpstr>
      <vt:lpstr>Blank Presentation</vt:lpstr>
      <vt:lpstr>Acrobat Document</vt:lpstr>
      <vt:lpstr>Applied Distributed Systems</vt:lpstr>
      <vt:lpstr>Overview</vt:lpstr>
      <vt:lpstr>Man in the middle attack</vt:lpstr>
      <vt:lpstr>TLS </vt:lpstr>
      <vt:lpstr>TLS Overview</vt:lpstr>
      <vt:lpstr>TLS Handshake</vt:lpstr>
      <vt:lpstr>Diffie-Hellman (intuitively)</vt:lpstr>
      <vt:lpstr>Thwarting man in the middle</vt:lpstr>
      <vt:lpstr>Overview</vt:lpstr>
      <vt:lpstr>SSH</vt:lpstr>
      <vt:lpstr>TLS vs SSH</vt:lpstr>
      <vt:lpstr>Overview</vt:lpstr>
      <vt:lpstr>File Transfer Protocol (FTP)</vt:lpstr>
      <vt:lpstr>Secure File Transfer</vt:lpstr>
      <vt:lpstr>FTPS</vt:lpstr>
      <vt:lpstr>SFTP</vt:lpstr>
      <vt:lpstr>Overview</vt:lpstr>
      <vt:lpstr>Intrusion Detection Systems (IDS)</vt:lpstr>
      <vt:lpstr>Host Based IDS</vt:lpstr>
      <vt:lpstr>Network  Based IDS</vt:lpstr>
      <vt:lpstr>Summary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Anthony J. Lattanze</dc:creator>
  <cp:lastModifiedBy>Len Bass</cp:lastModifiedBy>
  <cp:revision>500</cp:revision>
  <dcterms:created xsi:type="dcterms:W3CDTF">2004-11-16T18:39:34Z</dcterms:created>
  <dcterms:modified xsi:type="dcterms:W3CDTF">2021-05-11T15:28:58Z</dcterms:modified>
</cp:coreProperties>
</file>

<file path=docProps/thumbnail.jpeg>
</file>